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7" r:id="rId5"/>
    <p:sldId id="261" r:id="rId6"/>
    <p:sldId id="266" r:id="rId7"/>
    <p:sldId id="259" r:id="rId8"/>
    <p:sldId id="262" r:id="rId9"/>
    <p:sldId id="264" r:id="rId10"/>
    <p:sldId id="268" r:id="rId11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7" autoAdjust="0"/>
    <p:restoredTop sz="99819" autoAdjust="0"/>
  </p:normalViewPr>
  <p:slideViewPr>
    <p:cSldViewPr snapToGrid="0">
      <p:cViewPr varScale="1">
        <p:scale>
          <a:sx n="71" d="100"/>
          <a:sy n="71" d="100"/>
        </p:scale>
        <p:origin x="96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503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537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383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989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57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376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157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477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3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641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918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DC211-EB18-4743-982C-DF4C8BA38B41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2EB63-4CF9-4629-A593-D6328E92DF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93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654908"/>
            <a:ext cx="9144000" cy="285505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/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Памятка 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об </a:t>
            </a:r>
            <a:r>
              <a:rPr lang="ru-RU" sz="4000" b="1" dirty="0">
                <a:solidFill>
                  <a:srgbClr val="C00000"/>
                </a:solidFill>
              </a:rPr>
              <a:t>использовании официальных символов </a:t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>Российской Федерации и Пермского края</a:t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для организаторов мероприятий </a:t>
            </a:r>
            <a:br>
              <a:rPr lang="ru-RU" sz="3200" dirty="0">
                <a:solidFill>
                  <a:srgbClr val="C00000"/>
                </a:solidFill>
              </a:rPr>
            </a:br>
            <a:r>
              <a:rPr lang="ru-RU" sz="3200" dirty="0">
                <a:solidFill>
                  <a:srgbClr val="C00000"/>
                </a:solidFill>
              </a:rPr>
              <a:t>с участием губернатора Пермского края </a:t>
            </a:r>
            <a:endParaRPr lang="ru-RU" sz="32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3718" y="5823283"/>
            <a:ext cx="10071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            Подготовлена отделом государственных наград Аппарата Правительства Пермского края 2020 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39091" y="5583382"/>
            <a:ext cx="101138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521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</a:t>
            </a:r>
            <a:br>
              <a:rPr lang="ru-RU" dirty="0" smtClean="0"/>
            </a:br>
            <a:r>
              <a:rPr lang="ru-RU" sz="4000" dirty="0" smtClean="0">
                <a:solidFill>
                  <a:srgbClr val="FF0000"/>
                </a:solidFill>
              </a:rPr>
              <a:t>Консультации по иным вопросам 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использования официальных символов </a:t>
            </a:r>
            <a:br>
              <a:rPr lang="ru-RU" sz="4000" dirty="0" smtClean="0">
                <a:solidFill>
                  <a:srgbClr val="FF0000"/>
                </a:solidFill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fontAlgn="t">
              <a:buNone/>
            </a:pPr>
            <a:endParaRPr lang="ru-RU" dirty="0" smtClean="0"/>
          </a:p>
          <a:p>
            <a:pPr marL="0" indent="0" algn="ctr" fontAlgn="t">
              <a:buNone/>
            </a:pPr>
            <a:endParaRPr lang="ru-RU" dirty="0"/>
          </a:p>
          <a:p>
            <a:pPr marL="0" indent="0" algn="ctr" fontAlgn="t">
              <a:buNone/>
            </a:pPr>
            <a:endParaRPr lang="ru-RU" dirty="0" smtClean="0"/>
          </a:p>
          <a:p>
            <a:pPr marL="0" indent="0" algn="ctr" fontAlgn="t">
              <a:buNone/>
            </a:pPr>
            <a:endParaRPr lang="ru-RU" sz="2400" dirty="0" smtClean="0"/>
          </a:p>
          <a:p>
            <a:pPr marL="0" indent="0" algn="ctr" fontAlgn="t">
              <a:buNone/>
            </a:pPr>
            <a:endParaRPr lang="ru-RU" sz="2400" dirty="0" smtClean="0"/>
          </a:p>
          <a:p>
            <a:pPr marL="0" indent="0" algn="ctr" fontAlgn="t">
              <a:buNone/>
            </a:pPr>
            <a:r>
              <a:rPr lang="ru-RU" sz="2400" dirty="0" smtClean="0"/>
              <a:t>Отдел государственных наград Аппарата Правительства Пермского края </a:t>
            </a:r>
            <a:endParaRPr lang="ru-RU" sz="2400" dirty="0"/>
          </a:p>
          <a:p>
            <a:pPr algn="ctr" fontAlgn="t"/>
            <a:r>
              <a:rPr lang="ru-RU" dirty="0" smtClean="0"/>
              <a:t>тел. (342) 217-70-34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3848" y="2097474"/>
            <a:ext cx="1952367" cy="177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25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720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Официальные символы Российской Федерации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254" y="4110124"/>
            <a:ext cx="4821382" cy="1923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solidFill>
                  <a:schemeClr val="accent5">
                    <a:lumMod val="50000"/>
                  </a:schemeClr>
                </a:solidFill>
              </a:rPr>
              <a:t>Государственный флаг Российской Федерации представляет собой прямоугольное полотнище </a:t>
            </a:r>
            <a:br>
              <a:rPr lang="ru-RU" sz="17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700" b="1" dirty="0" smtClean="0">
                <a:solidFill>
                  <a:schemeClr val="accent5">
                    <a:lumMod val="50000"/>
                  </a:schemeClr>
                </a:solidFill>
              </a:rPr>
              <a:t>из трех равновеликих горизонтальных полос: </a:t>
            </a:r>
            <a:br>
              <a:rPr lang="ru-RU" sz="17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700" b="1" i="1" dirty="0" smtClean="0">
                <a:solidFill>
                  <a:schemeClr val="accent5">
                    <a:lumMod val="50000"/>
                  </a:schemeClr>
                </a:solidFill>
              </a:rPr>
              <a:t>верхней </a:t>
            </a:r>
            <a:r>
              <a:rPr lang="ru-RU" sz="1700" b="1" i="1" dirty="0">
                <a:solidFill>
                  <a:srgbClr val="4472C4">
                    <a:lumMod val="50000"/>
                  </a:srgbClr>
                </a:solidFill>
              </a:rPr>
              <a:t>–</a:t>
            </a:r>
            <a:r>
              <a:rPr lang="ru-RU" sz="1700" b="1" i="1" dirty="0" smtClean="0">
                <a:solidFill>
                  <a:schemeClr val="accent5">
                    <a:lumMod val="50000"/>
                  </a:schemeClr>
                </a:solidFill>
              </a:rPr>
              <a:t> белого, </a:t>
            </a:r>
            <a:br>
              <a:rPr lang="ru-RU" sz="1700" b="1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700" b="1" i="1" dirty="0" smtClean="0">
                <a:solidFill>
                  <a:schemeClr val="accent5">
                    <a:lumMod val="50000"/>
                  </a:schemeClr>
                </a:solidFill>
              </a:rPr>
              <a:t>средней – синего,</a:t>
            </a:r>
          </a:p>
          <a:p>
            <a:r>
              <a:rPr lang="ru-RU" sz="1700" b="1" i="1" dirty="0" smtClean="0">
                <a:solidFill>
                  <a:schemeClr val="accent5">
                    <a:lumMod val="50000"/>
                  </a:schemeClr>
                </a:solidFill>
              </a:rPr>
              <a:t>нижней </a:t>
            </a:r>
            <a:r>
              <a:rPr lang="ru-RU" sz="1700" b="1" i="1" dirty="0">
                <a:solidFill>
                  <a:schemeClr val="accent5">
                    <a:lumMod val="50000"/>
                  </a:schemeClr>
                </a:solidFill>
              </a:rPr>
              <a:t>– </a:t>
            </a:r>
            <a:r>
              <a:rPr lang="ru-RU" sz="1700" b="1" i="1" dirty="0" smtClean="0">
                <a:solidFill>
                  <a:schemeClr val="accent5">
                    <a:lumMod val="50000"/>
                  </a:schemeClr>
                </a:solidFill>
              </a:rPr>
              <a:t>красного цвета</a:t>
            </a:r>
            <a:r>
              <a:rPr lang="ru-RU" sz="1700" b="1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</a:p>
          <a:p>
            <a:r>
              <a:rPr lang="ru-RU" sz="1700" b="1" dirty="0" smtClean="0">
                <a:solidFill>
                  <a:schemeClr val="accent5">
                    <a:lumMod val="50000"/>
                  </a:schemeClr>
                </a:solidFill>
              </a:rPr>
              <a:t>Отношение ширины флага к его длине 2:3.</a:t>
            </a:r>
            <a:endParaRPr lang="ru-RU" sz="17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3198" y="1459514"/>
            <a:ext cx="4712583" cy="2322778"/>
          </a:xfrm>
          <a:prstGeom prst="rect">
            <a:avLst/>
          </a:prstGeom>
        </p:spPr>
      </p:pic>
      <p:pic>
        <p:nvPicPr>
          <p:cNvPr id="4098" name="Picture 2" descr="C:\Users\Даша\Desktop\Картинки-флаги\rusgerb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909" y="1489524"/>
            <a:ext cx="1932363" cy="232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534400" y="1425311"/>
            <a:ext cx="332508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Государственный герб Российской Федерации представляет собой четырехугольный,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с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закругленными нижними углами, заостренный в оконечности красный геральдический щит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с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золотым двуглавым орлом, поднявшим вверх распущенные крылья. Орел увенчан двумя малыми коронами и - над ними - одной большой короной, соединенными лентой. В правой лапе орла - скипетр, в левой - держава. На груди орла, в красном щите, - серебряный всадник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b="1" spc="-20" dirty="0" smtClean="0">
                <a:solidFill>
                  <a:schemeClr val="accent5">
                    <a:lumMod val="50000"/>
                  </a:schemeClr>
                </a:solidFill>
              </a:rPr>
              <a:t>в </a:t>
            </a:r>
            <a:r>
              <a:rPr lang="ru-RU" sz="1600" b="1" spc="-20" dirty="0">
                <a:solidFill>
                  <a:schemeClr val="accent5">
                    <a:lumMod val="50000"/>
                  </a:schemeClr>
                </a:solidFill>
              </a:rPr>
              <a:t>синем плаще на серебряном коне,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поражающий серебряным копьем черного опрокинутого навзничь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и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попранного конем дракона.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76365" y="4110124"/>
            <a:ext cx="265803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Воспроизведение Государственного герба Российской Федерации допускается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без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геральдического щита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в виде главной фигуры - двуглавого орла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со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всеми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атрибутами).</a:t>
            </a:r>
            <a:endParaRPr lang="ru-RU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02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Официальные символы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Пермского края и города Перми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9318" y="2440588"/>
            <a:ext cx="1492827" cy="28151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754" y="3464182"/>
            <a:ext cx="2643282" cy="17915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11927" y="1980126"/>
            <a:ext cx="8401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          Не следует путать официальные символы Пермского края и города Перми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0091" y="5944498"/>
            <a:ext cx="31657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Герб и флаг Пермского края 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36957" y="5922688"/>
            <a:ext cx="2885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Герб и флаг города Перми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Даша\Desktop\Картинки-флаги\g653_perm_city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522" y="3440128"/>
            <a:ext cx="1488871" cy="1839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Даша\Desktop\Картинки-флаги\perm_fl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211" y="3464182"/>
            <a:ext cx="2694122" cy="179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306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59089"/>
            <a:ext cx="10515600" cy="68781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Официальные символы губернатора Пермского края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832" y="1598382"/>
            <a:ext cx="3794117" cy="3080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093527" y="1266241"/>
            <a:ext cx="37130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Знак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губернатора Пермского края 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25237" y="1228866"/>
            <a:ext cx="4752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Штандарт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(флаг) губернатора Пермского края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124" name="Picture 4" descr="base_23920_72222_32769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683" y="1833544"/>
            <a:ext cx="1993323" cy="25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1165" y="4890654"/>
            <a:ext cx="51261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При вступлении в должность вновь избранного губернатора Пермского края располагается рядом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с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губернатором Пермского края, может находиться при губернаторе Пермского края во время официальных мероприятий с его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участием.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04965" y="4890654"/>
            <a:ext cx="55267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Возлагается на губернатора Пермского края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при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вступлении в должность на период его полномочий председателем Законодательного Собрания Пермского края, может использоваться губернатором Пермского края во время официальных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Calibri Light" panose="020F0302020204030204"/>
                <a:ea typeface="+mj-ea"/>
                <a:cs typeface="+mj-cs"/>
              </a:rPr>
              <a:t>мероприятий.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95351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746" y="628361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Субординация официальных флагов, 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учрежденных в </a:t>
            </a:r>
            <a:r>
              <a:rPr lang="ru-RU" sz="3600" b="1" dirty="0">
                <a:solidFill>
                  <a:srgbClr val="C00000"/>
                </a:solidFill>
              </a:rPr>
              <a:t>Российской Федерации</a:t>
            </a:r>
            <a:r>
              <a:rPr lang="ru-RU" sz="3600" b="1" dirty="0" smtClean="0">
                <a:solidFill>
                  <a:srgbClr val="C00000"/>
                </a:solidFill>
              </a:rPr>
              <a:t>: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9037" y="2144279"/>
            <a:ext cx="10190018" cy="3799320"/>
          </a:xfrm>
        </p:spPr>
        <p:txBody>
          <a:bodyPr/>
          <a:lstStyle/>
          <a:p>
            <a:pPr lvl="0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1. Государственный флаг Российской Федерации.</a:t>
            </a:r>
          </a:p>
          <a:p>
            <a:pPr marL="252000" lvl="0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2. Символ Знамени Победы.</a:t>
            </a:r>
          </a:p>
          <a:p>
            <a:pPr lvl="0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3. Флаги федеральных органов исполнительной власти.</a:t>
            </a:r>
          </a:p>
          <a:p>
            <a:pPr lvl="0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4. Флаги субъектов Российской Федерации.</a:t>
            </a:r>
          </a:p>
          <a:p>
            <a:pPr lvl="0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5. Флаги муниципальных образований.</a:t>
            </a:r>
          </a:p>
          <a:p>
            <a:pPr lvl="0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6. Иные флаги (флаги общественных объединений, предприятий, органов, организаций и учреждений).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919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При совместном размещении флагов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274" y="1826938"/>
            <a:ext cx="1572904" cy="1914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579" y="1853904"/>
            <a:ext cx="121920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Даша\Desktop\Картинки-флаги\15kh22-blekaut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078" y="1798004"/>
            <a:ext cx="1569085" cy="206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Даша\Desktop\Картинки-флаги\c17f15e63bd245f28f0f17d15892d3dc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514" y="1879284"/>
            <a:ext cx="1224280" cy="1833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163" y="1879284"/>
            <a:ext cx="1249045" cy="18611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199408" y="4321358"/>
            <a:ext cx="3396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Государственный флаг располагается с левой стороны от флага Пермского края,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если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стоять к ним лицом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45382" y="4321357"/>
            <a:ext cx="48832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Государственный флаг располагается в центре, флаг Пермского края с левой стороны, 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флаг города Перми – с правой, 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если стоять к ним лицом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5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Варианты совместного размещения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Государственного флага с другими флагами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4829" y="2642381"/>
            <a:ext cx="2847196" cy="16137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8235" r="19179"/>
          <a:stretch/>
        </p:blipFill>
        <p:spPr>
          <a:xfrm>
            <a:off x="6968836" y="4506585"/>
            <a:ext cx="3409320" cy="1797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8835" y="2642381"/>
            <a:ext cx="3409319" cy="16072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899" y="4668981"/>
            <a:ext cx="3004371" cy="17704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9918" y="2029991"/>
            <a:ext cx="3564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При четном количестве флагов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75973" y="2029991"/>
            <a:ext cx="3782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При нечетном количестве флагов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758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491" y="513917"/>
            <a:ext cx="10515600" cy="11016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Размещение флагов при проведении 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международных </a:t>
            </a:r>
            <a:r>
              <a:rPr lang="ru-RU" sz="3600" b="1" dirty="0">
                <a:solidFill>
                  <a:srgbClr val="C00000"/>
                </a:solidFill>
              </a:rPr>
              <a:t>переговоров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47253" y="1795380"/>
            <a:ext cx="8277433" cy="3342677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При проведении международных переговоров, </a:t>
            </a: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>официальных </a:t>
            </a: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встреч </a:t>
            </a: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>и </a:t>
            </a: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иных подобных мероприятий, </a:t>
            </a: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>в </a:t>
            </a: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которых российская сторона является принимающей, </a:t>
            </a: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>действует </a:t>
            </a: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принцип гостеприимства, в соответствии </a:t>
            </a: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>с </a:t>
            </a: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которым </a:t>
            </a: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>почетное </a:t>
            </a: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место занимает флаг (флаги) принимаемой </a:t>
            </a: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>стороны.</a:t>
            </a:r>
            <a:endParaRPr lang="ru-RU" sz="1900" b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При большом количестве иностранных делегаций равного статуса государственные флаги размещаются в соответствии с латинским алфавитом, слева направо, если стоять к ним лицом</a:t>
            </a: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900" b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Если мероприятие проходит в рамках международной организации, </a:t>
            </a: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>то </a:t>
            </a:r>
            <a:r>
              <a:rPr lang="ru-RU" sz="1900" b="1" dirty="0">
                <a:solidFill>
                  <a:schemeClr val="accent5">
                    <a:lumMod val="50000"/>
                  </a:schemeClr>
                </a:solidFill>
              </a:rPr>
              <a:t>ее флаг занимает приоритетную позицию по отношению к флагам государств – членов указанной организации</a:t>
            </a:r>
            <a:r>
              <a:rPr lang="ru-RU" sz="19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endParaRPr lang="ru-RU" sz="19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0051" y="1930866"/>
            <a:ext cx="2031847" cy="8413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4045" y="2932349"/>
            <a:ext cx="2866070" cy="870391"/>
          </a:xfrm>
          <a:prstGeom prst="rect">
            <a:avLst/>
          </a:prstGeom>
        </p:spPr>
      </p:pic>
      <p:pic>
        <p:nvPicPr>
          <p:cNvPr id="2050" name="Picture 2" descr="Metod_pic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1" t="6378" r="6451" b="10701"/>
          <a:stretch>
            <a:fillRect/>
          </a:stretch>
        </p:blipFill>
        <p:spPr bwMode="auto">
          <a:xfrm>
            <a:off x="8934045" y="3802740"/>
            <a:ext cx="2866070" cy="1045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6765" y="5047627"/>
            <a:ext cx="109451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При проведении международных переговоров могут быть использованы иные варианты размещения флагов в зависимости от формата мероприятия. В этом случае информацию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о правилах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размещении официальных символов следует уточнять в департаменте протокола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и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международных связей Аппарата Правительства Пермского края.</a:t>
            </a:r>
          </a:p>
        </p:txBody>
      </p:sp>
    </p:spTree>
    <p:extLst>
      <p:ext uri="{BB962C8B-B14F-4D97-AF65-F5344CB8AC3E}">
        <p14:creationId xmlns:p14="http://schemas.microsoft.com/office/powerpoint/2010/main" val="248842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Требования к официальным символам Российской Федерации и Пермского края при их использовании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Вид официального символа края должен в точности соответствовать 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его описанию, установленному законом.</a:t>
            </a:r>
          </a:p>
          <a:p>
            <a:r>
              <a:rPr lang="ru-RU" b="1" smtClean="0">
                <a:solidFill>
                  <a:schemeClr val="accent5">
                    <a:lumMod val="50000"/>
                  </a:schemeClr>
                </a:solidFill>
              </a:rPr>
              <a:t>Размер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полотнища Государственного флага не может быть меньше размера полотнищ других флагов,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помещенных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рядом с ним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Государственный флаг Российской Федерации не может располагаться ниже других флагов, помещенных рядом с </a:t>
            </a:r>
            <a:r>
              <a:rPr lang="ru-RU" b="1">
                <a:solidFill>
                  <a:schemeClr val="accent5">
                    <a:lumMod val="50000"/>
                  </a:schemeClr>
                </a:solidFill>
              </a:rPr>
              <a:t>ним. </a:t>
            </a:r>
            <a:endParaRPr lang="ru-RU" b="1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b="1" smtClean="0">
                <a:solidFill>
                  <a:schemeClr val="accent5">
                    <a:lumMod val="50000"/>
                  </a:schemeClr>
                </a:solidFill>
              </a:rPr>
              <a:t>Не </a:t>
            </a:r>
            <a:r>
              <a:rPr lang="ru-RU" b="1">
                <a:solidFill>
                  <a:schemeClr val="accent5">
                    <a:lumMod val="50000"/>
                  </a:schemeClr>
                </a:solidFill>
              </a:rPr>
              <a:t>допускается окаймление Государственного флага и флага Пермского края бахромой</a:t>
            </a:r>
            <a:r>
              <a:rPr lang="ru-RU" b="1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Полотнища флагов, установленных в помещении, не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должны касаться пола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Полотнища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флагов должны быть чистыми и выглаженными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При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совместном размещении Государственного герба с другими гербами необходимо соблюдать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те же требования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что установлены для Государственного флага.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9994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254</Words>
  <Application>Microsoft Office PowerPoint</Application>
  <PresentationFormat>Широкоэкранный</PresentationFormat>
  <Paragraphs>53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  Памятка  об использовании официальных символов  Российской Федерации и Пермского края  </vt:lpstr>
      <vt:lpstr>Официальные символы Российской Федерации </vt:lpstr>
      <vt:lpstr>Официальные символы  Пермского края и города Перми</vt:lpstr>
      <vt:lpstr>Официальные символы губернатора Пермского края  </vt:lpstr>
      <vt:lpstr>Субординация официальных флагов,  учрежденных в Российской Федерации:</vt:lpstr>
      <vt:lpstr>При совместном размещении флагов</vt:lpstr>
      <vt:lpstr>Варианты совместного размещения  Государственного флага с другими флагами</vt:lpstr>
      <vt:lpstr>Размещение флагов при проведении  международных переговоров</vt:lpstr>
      <vt:lpstr>Требования к официальным символам Российской Федерации и Пермского края при их использовании</vt:lpstr>
      <vt:lpstr>       Консультации по иным вопросам  использования официальных символов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официальных символов Российской Федерации и Пермского края при подготовке к проведению мероприятий с участием губернатора Пермского края</dc:title>
  <dc:creator>Михайлова Светлана Викторовна</dc:creator>
  <cp:lastModifiedBy>Михайлова Светлана Викторовна</cp:lastModifiedBy>
  <cp:revision>43</cp:revision>
  <cp:lastPrinted>2020-04-07T07:27:24Z</cp:lastPrinted>
  <dcterms:created xsi:type="dcterms:W3CDTF">2020-03-05T11:40:58Z</dcterms:created>
  <dcterms:modified xsi:type="dcterms:W3CDTF">2020-05-22T11:07:26Z</dcterms:modified>
</cp:coreProperties>
</file>